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B89"/>
    <a:srgbClr val="09209D"/>
    <a:srgbClr val="135BB9"/>
    <a:srgbClr val="B4FF46"/>
    <a:srgbClr val="A8EA3F"/>
    <a:srgbClr val="91C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4396B-78BB-40B8-9A9C-7786E32C769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8CEF4-9A08-48D2-A61F-4909EA5E94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3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B902BC-01AF-499D-A5F7-0F8CBDBF9A9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48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58645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F2D87-180E-432E-91A7-FAB00F457329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0258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8E3C56-44E5-4C21-BB79-FBFB949AA2DD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760741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8202F-BC19-4941-B7D8-87C630F9114D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581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7240D1-31E4-4D10-A704-AC93791198EE}" type="slidenum">
              <a:rPr lang="en-US" smtClean="0"/>
              <a:pPr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78956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0F278D-CBEC-4FA1-9AC5-9AC749F48410}" type="slidenum">
              <a:rPr lang="en-US" smtClean="0"/>
              <a:pPr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435952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E9DDEA-F207-4619-84DF-51BE7FE0D8E0}" type="slidenum">
              <a:rPr lang="en-US" smtClean="0"/>
              <a:pPr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602060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2BD32B-3997-47A9-ABA8-0B311BD6B95F}" type="slidenum">
              <a:rPr lang="en-US" smtClean="0"/>
              <a:pPr/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613854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113D19-58A9-4421-A0CD-C5897A998528}" type="slidenum">
              <a:rPr lang="en-US" smtClean="0"/>
              <a:pPr/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7569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5903B-A0D3-48BF-A858-93EE9853211F}" type="slidenum">
              <a:rPr lang="en-US" smtClean="0"/>
              <a:pPr/>
              <a:t>18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241420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7AE89E-240D-4D72-B360-ACAF6554F78C}" type="slidenum">
              <a:rPr lang="en-US" smtClean="0"/>
              <a:pPr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89634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F0E6E-4727-4505-814E-6B24018D5D5B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087987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C4FB28-FE3C-475F-A41C-4B562AC1A1ED}" type="slidenum">
              <a:rPr lang="en-US" smtClean="0"/>
              <a:pPr/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915474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C4328B-25BD-4B32-B1B2-DF98F0942885}" type="slidenum">
              <a:rPr lang="en-US" smtClean="0"/>
              <a:pPr/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328980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C1696D-E96E-43A8-9983-F451EDD486F7}" type="slidenum">
              <a:rPr lang="en-US" smtClean="0"/>
              <a:pPr/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7541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73A9AA-54C0-486A-A03A-87BE56E67F45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20155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F2A7C9-D490-4FBE-831B-4F2ED417CBFC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2267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9CB80D-6B59-482E-BFEF-FFC57BA98B6C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7876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B22FC9-DEDD-4475-A5A9-7C4C6BDBDF5E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48310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6C48F-5504-4C9A-BBB8-59D51D392CD0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19231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4388E-417D-4CC1-B738-ABAFF5E6B704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81183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BA1D04-E5F2-4C1C-9ECE-24AFC3F02666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7914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2438400"/>
            <a:ext cx="8229600" cy="36877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2369-96F5-4662-B470-C6A2FB50A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ldnatureimages.com/San_Diego_Panoramic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jpe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29" descr="Panoramic Photo of Downtown San Diego Skyline, Californi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4000" y="2895600"/>
            <a:ext cx="861060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1447800"/>
            <a:ext cx="8991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20xx – 20xx ASHRAE Region X CRC – Chapter Summary Report</a:t>
            </a:r>
            <a:endParaRPr lang="en-CA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486400"/>
            <a:ext cx="6400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Name Chapter #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Web address</a:t>
            </a:r>
            <a:endParaRPr lang="en-CA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graphicFrame>
        <p:nvGraphicFramePr>
          <p:cNvPr id="76802" name="Group 2"/>
          <p:cNvGraphicFramePr>
            <a:graphicFrameLocks noGrp="1"/>
          </p:cNvGraphicFramePr>
          <p:nvPr>
            <p:ph type="tbl" idx="1"/>
          </p:nvPr>
        </p:nvGraphicFramePr>
        <p:xfrm>
          <a:off x="685800" y="2667000"/>
          <a:ext cx="7772400" cy="4023360"/>
        </p:xfrm>
        <a:graphic>
          <a:graphicData uri="http://schemas.openxmlformats.org/drawingml/2006/table">
            <a:tbl>
              <a:tblPr/>
              <a:tblGrid>
                <a:gridCol w="2743200"/>
                <a:gridCol w="1905000"/>
                <a:gridCol w="1524000"/>
                <a:gridCol w="1600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2007/08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2006/07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2005/06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Chapter Technical Sessions, Technical Seminars, Programs or Tours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Social Events (I.e. Golf, Spouse Events, Etc.)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Average Chapter Monthly Meeting Attendance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45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90" name="Text Box 35"/>
          <p:cNvSpPr txBox="1">
            <a:spLocks noChangeArrowheads="1"/>
          </p:cNvSpPr>
          <p:nvPr/>
        </p:nvSpPr>
        <p:spPr bwMode="auto">
          <a:xfrm>
            <a:off x="533400" y="1981200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Chapter Program Activities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graphicFrame>
        <p:nvGraphicFramePr>
          <p:cNvPr id="68611" name="Group 3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2954338"/>
        </p:xfrm>
        <a:graphic>
          <a:graphicData uri="http://schemas.openxmlformats.org/drawingml/2006/table">
            <a:tbl>
              <a:tblPr/>
              <a:tblGrid>
                <a:gridCol w="2905125"/>
                <a:gridCol w="2016125"/>
                <a:gridCol w="1614488"/>
                <a:gridCol w="1693862"/>
              </a:tblGrid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2007/08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2006/07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2005/06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8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Goal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$22,000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$20,900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$16,583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Dollars Collected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$8,922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($14,672)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$28,555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$13,528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Dollars / AAM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$19.70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($32.39)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$44.20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$37.68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685800" y="2057400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Research Promotion Fundraising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1661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graphicFrame>
        <p:nvGraphicFramePr>
          <p:cNvPr id="34855" name="Group 39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2103120"/>
        </p:xfrm>
        <a:graphic>
          <a:graphicData uri="http://schemas.openxmlformats.org/drawingml/2006/table">
            <a:tbl>
              <a:tblPr/>
              <a:tblGrid>
                <a:gridCol w="2905125"/>
                <a:gridCol w="2016125"/>
                <a:gridCol w="1614488"/>
                <a:gridCol w="1693862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2007/08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2006/07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2005/06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8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Historical Display at CRC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History on Website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3" name="Text Box 35"/>
          <p:cNvSpPr txBox="1">
            <a:spLocks noChangeArrowheads="1"/>
          </p:cNvSpPr>
          <p:nvPr/>
        </p:nvSpPr>
        <p:spPr bwMode="auto">
          <a:xfrm>
            <a:off x="685800" y="2057400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Chapter History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graphicFrame>
        <p:nvGraphicFramePr>
          <p:cNvPr id="36942" name="Group 78"/>
          <p:cNvGraphicFramePr>
            <a:graphicFrameLocks noGrp="1"/>
          </p:cNvGraphicFramePr>
          <p:nvPr>
            <p:ph type="tbl" idx="1"/>
          </p:nvPr>
        </p:nvGraphicFramePr>
        <p:xfrm>
          <a:off x="685800" y="2667000"/>
          <a:ext cx="8077200" cy="3658236"/>
        </p:xfrm>
        <a:graphic>
          <a:graphicData uri="http://schemas.openxmlformats.org/drawingml/2006/table">
            <a:tbl>
              <a:tblPr/>
              <a:tblGrid>
                <a:gridCol w="2689225"/>
                <a:gridCol w="1882775"/>
                <a:gridCol w="1676400"/>
                <a:gridCol w="18288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2007/08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2006/07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2005/06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 Fund Balance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$64,701.58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$19,560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$9,640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Dues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$35.00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$30.00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$30.00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Members’ Cost of Meals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$30.00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$30.00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$30.00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Date of Last Chapter Audit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October ‘07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November ‘06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Foundation?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72" name="Text Box 35"/>
          <p:cNvSpPr txBox="1">
            <a:spLocks noChangeArrowheads="1"/>
          </p:cNvSpPr>
          <p:nvPr/>
        </p:nvSpPr>
        <p:spPr bwMode="auto">
          <a:xfrm>
            <a:off x="698500" y="2062163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Finances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ASHRAE 028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5715000" y="1447800"/>
            <a:ext cx="3200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3058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Golf Tournament</a:t>
            </a:r>
            <a:endParaRPr lang="en-CA" dirty="0" smtClean="0"/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60400" y="2074863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Other Chapter Activities</a:t>
            </a:r>
            <a:endParaRPr lang="en-CA" b="1" dirty="0">
              <a:solidFill>
                <a:schemeClr val="bg1"/>
              </a:solidFill>
            </a:endParaRPr>
          </a:p>
        </p:txBody>
      </p:sp>
      <p:pic>
        <p:nvPicPr>
          <p:cNvPr id="19462" name="Picture 6" descr="ASHRAE 0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3276600"/>
            <a:ext cx="44196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7" descr="ASHRAE 01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42672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 descr="PatPaulson"/>
          <p:cNvPicPr>
            <a:picLocks noChangeAspect="1" noChangeArrowheads="1"/>
          </p:cNvPicPr>
          <p:nvPr/>
        </p:nvPicPr>
        <p:blipFill>
          <a:blip r:embed="rId4">
            <a:lum bright="12000"/>
          </a:blip>
          <a:srcRect/>
          <a:stretch>
            <a:fillRect/>
          </a:stretch>
        </p:blipFill>
        <p:spPr bwMode="auto">
          <a:xfrm>
            <a:off x="533400" y="3352800"/>
            <a:ext cx="4343400" cy="327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6" descr="BrianStichter"/>
          <p:cNvPicPr>
            <a:picLocks noChangeAspect="1" noChangeArrowheads="1"/>
          </p:cNvPicPr>
          <p:nvPr/>
        </p:nvPicPr>
        <p:blipFill>
          <a:blip r:embed="rId5">
            <a:lum bright="18000"/>
          </a:blip>
          <a:srcRect/>
          <a:stretch>
            <a:fillRect/>
          </a:stretch>
        </p:blipFill>
        <p:spPr bwMode="auto">
          <a:xfrm>
            <a:off x="5821363" y="1617663"/>
            <a:ext cx="3246437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3058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4nd Annual Fishing Trip</a:t>
            </a:r>
          </a:p>
        </p:txBody>
      </p:sp>
      <p:sp>
        <p:nvSpPr>
          <p:cNvPr id="1031" name="Rectangle 4"/>
          <p:cNvSpPr>
            <a:spLocks noChangeArrowheads="1"/>
          </p:cNvSpPr>
          <p:nvPr/>
        </p:nvSpPr>
        <p:spPr bwMode="auto">
          <a:xfrm>
            <a:off x="657225" y="2057400"/>
            <a:ext cx="2482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Other Chapter Activities</a:t>
            </a:r>
            <a:endParaRPr lang="en-CA" b="1" dirty="0">
              <a:solidFill>
                <a:schemeClr val="bg1"/>
              </a:solidFill>
            </a:endParaRPr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5715000" y="4419600"/>
          <a:ext cx="2514600" cy="213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6" imgW="4671360" imgH="3972960" progId="">
                  <p:embed/>
                </p:oleObj>
              </mc:Choice>
              <mc:Fallback>
                <p:oleObj name="Clip" r:id="rId6" imgW="4671360" imgH="397296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419600"/>
                        <a:ext cx="2514600" cy="213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6781800" y="1447800"/>
          <a:ext cx="1881188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" r:id="rId4" imgW="3258000" imgH="3936240" progId="">
                  <p:embed/>
                </p:oleObj>
              </mc:Choice>
              <mc:Fallback>
                <p:oleObj name="Clip" r:id="rId4" imgW="3258000" imgH="393624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447800"/>
                        <a:ext cx="1881188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-127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56388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Annual Volleyball Tournament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657225" y="2057400"/>
            <a:ext cx="2482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Other Chapter Activities</a:t>
            </a:r>
            <a:endParaRPr lang="en-CA" b="1" dirty="0">
              <a:solidFill>
                <a:schemeClr val="bg1"/>
              </a:solidFill>
            </a:endParaRPr>
          </a:p>
        </p:txBody>
      </p:sp>
      <p:pic>
        <p:nvPicPr>
          <p:cNvPr id="2054" name="Picture 4" descr="IMG_246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4313238"/>
            <a:ext cx="4113213" cy="2125662"/>
          </a:xfrm>
          <a:prstGeom prst="rect">
            <a:avLst/>
          </a:prstGeom>
          <a:noFill/>
          <a:ln w="317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2055" name="Picture 5" descr="IMG_247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" y="3429000"/>
            <a:ext cx="3810000" cy="3006725"/>
          </a:xfrm>
          <a:prstGeom prst="rect">
            <a:avLst/>
          </a:prstGeom>
          <a:noFill/>
          <a:ln w="3175">
            <a:solidFill>
              <a:srgbClr val="96969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2296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6th Annual Trap and Skeet Tournament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57225" y="2044700"/>
            <a:ext cx="2482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Other Chapter Activities</a:t>
            </a:r>
            <a:endParaRPr lang="en-CA" b="1" dirty="0">
              <a:solidFill>
                <a:schemeClr val="bg1"/>
              </a:solidFill>
            </a:endParaRPr>
          </a:p>
        </p:txBody>
      </p:sp>
      <p:pic>
        <p:nvPicPr>
          <p:cNvPr id="20485" name="Picture 7" descr="ASHRAE Trap &amp; Skeet 2004 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3790950"/>
            <a:ext cx="35814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8" descr="MCj0212921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447800"/>
            <a:ext cx="1214438" cy="138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1" descr="P913000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3276600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2296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Holiday Party / Casino Night</a:t>
            </a: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647700" y="2057400"/>
            <a:ext cx="2482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Other Chapter Activities</a:t>
            </a:r>
            <a:endParaRPr lang="en-CA" b="1" dirty="0">
              <a:solidFill>
                <a:schemeClr val="bg1"/>
              </a:solidFill>
            </a:endParaRPr>
          </a:p>
        </p:txBody>
      </p:sp>
      <p:pic>
        <p:nvPicPr>
          <p:cNvPr id="3078" name="Picture 5" descr="HappyWinner"/>
          <p:cNvPicPr>
            <a:picLocks noChangeAspect="1" noChangeArrowheads="1"/>
          </p:cNvPicPr>
          <p:nvPr/>
        </p:nvPicPr>
        <p:blipFill>
          <a:blip r:embed="rId4">
            <a:lum bright="-20000"/>
          </a:blip>
          <a:srcRect/>
          <a:stretch>
            <a:fillRect/>
          </a:stretch>
        </p:blipFill>
        <p:spPr bwMode="auto">
          <a:xfrm>
            <a:off x="4999038" y="3429000"/>
            <a:ext cx="3154362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1066800" y="3505200"/>
          <a:ext cx="2743200" cy="273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lip" r:id="rId5" imgW="2065680" imgH="2062440" progId="">
                  <p:embed/>
                </p:oleObj>
              </mc:Choice>
              <mc:Fallback>
                <p:oleObj name="Clip" r:id="rId5" imgW="2065680" imgH="206244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05200"/>
                        <a:ext cx="2743200" cy="273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8229600" cy="685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 smtClean="0"/>
              <a:t>Participation in National Engineer’s Week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47700" y="2044700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Other Chapter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Most Hottest Things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82296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#1 - Web Based Email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667000"/>
            <a:ext cx="6096000" cy="4049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610600" cy="1447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 smtClean="0"/>
              <a:t>The Chapter’s scholarship program benefiting engineering students at local Universities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35000" y="2044700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Other Chapter Activities</a:t>
            </a:r>
          </a:p>
        </p:txBody>
      </p:sp>
      <p:pic>
        <p:nvPicPr>
          <p:cNvPr id="22533" name="Picture 5" descr="ASHRAE SDF 2003 Winners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1828800" y="3717925"/>
            <a:ext cx="5334000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r>
              <a:rPr lang="en-US" dirty="0" smtClean="0"/>
              <a:t>The End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Chapter’s Name</a:t>
            </a:r>
            <a:endParaRPr lang="en-CA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00400"/>
            <a:ext cx="8610600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Highlights-</a:t>
            </a:r>
            <a:endParaRPr lang="en-US" sz="2000" i="1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Challenges-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Solutions-</a:t>
            </a:r>
            <a:endParaRPr lang="en-CA" sz="2000" i="1" dirty="0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Most Hottest Things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82296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#2 – PayPal Payments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819400"/>
            <a:ext cx="4495800" cy="3702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4648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#3 – Joint Meetings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9220" name="Picture 2" descr="\\BDESERVER\Users\MBender\My Documents\ASHRAE\Pictures\Meeting Nov 2007\IMG_01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3048000"/>
            <a:ext cx="3784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457200" y="3048000"/>
            <a:ext cx="441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Joint Meeting With NAWIC </a:t>
            </a:r>
          </a:p>
          <a:p>
            <a:r>
              <a:rPr lang="en-US" dirty="0">
                <a:solidFill>
                  <a:schemeClr val="bg1"/>
                </a:solidFill>
              </a:rPr>
              <a:t>Attendance Over 120 People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715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Most Hottest Things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64770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#4 – Research Promotion Event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04800" y="3048000"/>
            <a:ext cx="4419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Holiday – Casino Night</a:t>
            </a:r>
          </a:p>
          <a:p>
            <a:r>
              <a:rPr lang="en-US" dirty="0">
                <a:solidFill>
                  <a:schemeClr val="bg1"/>
                </a:solidFill>
              </a:rPr>
              <a:t>70 Attended</a:t>
            </a:r>
          </a:p>
          <a:p>
            <a:r>
              <a:rPr lang="en-US" dirty="0">
                <a:solidFill>
                  <a:schemeClr val="bg1"/>
                </a:solidFill>
              </a:rPr>
              <a:t>Netted $6,000</a:t>
            </a:r>
          </a:p>
          <a:p>
            <a:r>
              <a:rPr lang="en-US" dirty="0">
                <a:solidFill>
                  <a:schemeClr val="bg1"/>
                </a:solidFill>
              </a:rPr>
              <a:t>For Research Promotion</a:t>
            </a:r>
          </a:p>
        </p:txBody>
      </p:sp>
      <p:pic>
        <p:nvPicPr>
          <p:cNvPr id="10245" name="Picture 2" descr="\\BDESERVER\Users\MBender\My Documents\ASHRAE\Pictures\Casino Night 2007\IMG_02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29718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715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Most Hottest Things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Most Challenging Issue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New Board Members</a:t>
            </a:r>
          </a:p>
          <a:p>
            <a:pPr eaLnBrk="1" hangingPunct="1"/>
            <a:r>
              <a:rPr lang="en-US" dirty="0" smtClean="0"/>
              <a:t>Research Promotion Chair</a:t>
            </a:r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graphicFrame>
        <p:nvGraphicFramePr>
          <p:cNvPr id="77827" name="Group 3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3271520"/>
        </p:xfrm>
        <a:graphic>
          <a:graphicData uri="http://schemas.openxmlformats.org/drawingml/2006/table">
            <a:tbl>
              <a:tblPr/>
              <a:tblGrid>
                <a:gridCol w="2905125"/>
                <a:gridCol w="2016125"/>
                <a:gridCol w="1614488"/>
                <a:gridCol w="1693862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2006/07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2005/06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2004/05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Area Assigned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Dues Paying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New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Delinquent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660400" y="2209800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Membership Promotion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graphicFrame>
        <p:nvGraphicFramePr>
          <p:cNvPr id="61449" name="Group 1033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2865120"/>
        </p:xfrm>
        <a:graphic>
          <a:graphicData uri="http://schemas.openxmlformats.org/drawingml/2006/table">
            <a:tbl>
              <a:tblPr/>
              <a:tblGrid>
                <a:gridCol w="2905125"/>
                <a:gridCol w="2016125"/>
                <a:gridCol w="1614488"/>
                <a:gridCol w="1693862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2007/08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2006/07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2005/06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New Student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Active Student Branches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Possibly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UCSD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 Student Branch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 Student Branch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Did you hold a student night?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42" name="Text Box 35"/>
          <p:cNvSpPr txBox="1">
            <a:spLocks noChangeArrowheads="1"/>
          </p:cNvSpPr>
          <p:nvPr/>
        </p:nvSpPr>
        <p:spPr bwMode="auto">
          <a:xfrm>
            <a:off x="673100" y="2070100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Student Activities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San Diego Chapter</a:t>
            </a:r>
            <a:endParaRPr lang="en-CA" dirty="0" smtClean="0"/>
          </a:p>
        </p:txBody>
      </p:sp>
      <p:graphicFrame>
        <p:nvGraphicFramePr>
          <p:cNvPr id="32815" name="Group 47"/>
          <p:cNvGraphicFramePr>
            <a:graphicFrameLocks noGrp="1"/>
          </p:cNvGraphicFramePr>
          <p:nvPr>
            <p:ph type="tbl" idx="1"/>
          </p:nvPr>
        </p:nvGraphicFramePr>
        <p:xfrm>
          <a:off x="533400" y="3189288"/>
          <a:ext cx="8229600" cy="2898458"/>
        </p:xfrm>
        <a:graphic>
          <a:graphicData uri="http://schemas.openxmlformats.org/drawingml/2006/table">
            <a:tbl>
              <a:tblPr/>
              <a:tblGrid>
                <a:gridCol w="2905125"/>
                <a:gridCol w="2016125"/>
                <a:gridCol w="1614488"/>
                <a:gridCol w="1693862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2007/08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2006/07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2005/06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Chapter Technology Awards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Refrigeration Presentations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Government Activities or interface?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6" name="Text Box 35"/>
          <p:cNvSpPr txBox="1">
            <a:spLocks noChangeArrowheads="1"/>
          </p:cNvSpPr>
          <p:nvPr/>
        </p:nvSpPr>
        <p:spPr bwMode="auto">
          <a:xfrm>
            <a:off x="685800" y="2057400"/>
            <a:ext cx="777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Chapter Technical Transfer</a:t>
            </a:r>
            <a:endParaRPr lang="en-C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480</Words>
  <Application>Microsoft Office PowerPoint</Application>
  <PresentationFormat>On-screen Show (4:3)</PresentationFormat>
  <Paragraphs>203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Comic Sans MS</vt:lpstr>
      <vt:lpstr>Helvetica</vt:lpstr>
      <vt:lpstr>Office Theme</vt:lpstr>
      <vt:lpstr>Clip</vt:lpstr>
      <vt:lpstr>20xx – 20xx ASHRAE Region X CRC – Chapter Summary Report</vt:lpstr>
      <vt:lpstr>Most Hottest Things</vt:lpstr>
      <vt:lpstr>Most Hottest Things</vt:lpstr>
      <vt:lpstr>PowerPoint Presentation</vt:lpstr>
      <vt:lpstr>PowerPoint Presentation</vt:lpstr>
      <vt:lpstr>Most Challenging Issue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San Diego Chapter</vt:lpstr>
      <vt:lpstr>The End</vt:lpstr>
      <vt:lpstr>Chapter’s Name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Mitchell, Adreinne</cp:lastModifiedBy>
  <cp:revision>8</cp:revision>
  <dcterms:created xsi:type="dcterms:W3CDTF">2011-12-07T19:09:13Z</dcterms:created>
  <dcterms:modified xsi:type="dcterms:W3CDTF">2017-11-02T15:15:48Z</dcterms:modified>
</cp:coreProperties>
</file>